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Limelight"/>
      <p:regular r:id="rId27"/>
    </p:embeddedFont>
    <p:embeddedFont>
      <p:font typeface="Corbel"/>
      <p:regular r:id="rId28"/>
      <p:bold r:id="rId29"/>
      <p:italic r:id="rId30"/>
      <p:boldItalic r:id="rId31"/>
    </p:embeddedFont>
    <p:embeddedFont>
      <p:font typeface="Candara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5A20qT+HW6rKUUZQCjzoKI99D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Corbel-regular.fntdata"/><Relationship Id="rId27" Type="http://schemas.openxmlformats.org/officeDocument/2006/relationships/font" Target="fonts/Lime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orbel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rbel-boldItalic.fntdata"/><Relationship Id="rId30" Type="http://schemas.openxmlformats.org/officeDocument/2006/relationships/font" Target="fonts/Corbel-italic.fntdata"/><Relationship Id="rId11" Type="http://schemas.openxmlformats.org/officeDocument/2006/relationships/slide" Target="slides/slide7.xml"/><Relationship Id="rId33" Type="http://schemas.openxmlformats.org/officeDocument/2006/relationships/font" Target="fonts/Candara-bold.fntdata"/><Relationship Id="rId10" Type="http://schemas.openxmlformats.org/officeDocument/2006/relationships/slide" Target="slides/slide6.xml"/><Relationship Id="rId32" Type="http://schemas.openxmlformats.org/officeDocument/2006/relationships/font" Target="fonts/Candara-regular.fntdata"/><Relationship Id="rId13" Type="http://schemas.openxmlformats.org/officeDocument/2006/relationships/slide" Target="slides/slide9.xml"/><Relationship Id="rId35" Type="http://schemas.openxmlformats.org/officeDocument/2006/relationships/font" Target="fonts/Candara-boldItalic.fntdata"/><Relationship Id="rId12" Type="http://schemas.openxmlformats.org/officeDocument/2006/relationships/slide" Target="slides/slide8.xml"/><Relationship Id="rId34" Type="http://schemas.openxmlformats.org/officeDocument/2006/relationships/font" Target="fonts/Candara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Lenovo\Downloads\PROJECT\CARS24\PythonFile_webscraping\PROJECT_CARS24_EXCEL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C:\Users\Lenovo\Downloads\PROJECT\CARS24\PythonFile_webscraping\PROJECT_CARS24_EXCEL.xlsx" TargetMode="External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C:\Users\Lenovo\Downloads\PROJECT\CARS24\PythonFile_webscraping\PROJECT_CARS24_EXCEL.xlsx" TargetMode="External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C:\Users\Lenovo\Downloads\PROJECT\CARS24\PythonFile_webscraping\PROJECT_CARS24_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MARKET SHARE OF BRANDS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MARKET_SHARE!$I$4</c:f>
              <c:strCache>
                <c:ptCount val="1"/>
                <c:pt idx="0">
                  <c:v>MARKET SHARE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DD5-4D20-9446-0AC3C787D3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DD5-4D20-9446-0AC3C787D3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DD5-4D20-9446-0AC3C787D3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DD5-4D20-9446-0AC3C787D3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CDD5-4D20-9446-0AC3C787D3D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CDD5-4D20-9446-0AC3C787D3DD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CDD5-4D20-9446-0AC3C787D3DD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CDD5-4D20-9446-0AC3C787D3DD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CDD5-4D20-9446-0AC3C787D3DD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CDD5-4D20-9446-0AC3C787D3DD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CDD5-4D20-9446-0AC3C787D3DD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CDD5-4D20-9446-0AC3C787D3DD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CDD5-4D20-9446-0AC3C787D3DD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CDD5-4D20-9446-0AC3C787D3DD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/>
              </a:scene3d>
              <a:sp3d extrusionH="12700" contourW="25400" prstMaterial="flat">
                <a:bevelT w="63500" h="152400" prst="angle"/>
                <a:contourClr>
                  <a:scrgbClr r="0" g="0" b="0">
                    <a:shade val="27000"/>
                    <a:satMod val="12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CDD5-4D20-9446-0AC3C787D3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MARKET_SHARE!$H$5:$H$19</c:f>
              <c:strCache>
                <c:ptCount val="9"/>
                <c:pt idx="0">
                  <c:v>Maruti</c:v>
                </c:pt>
                <c:pt idx="1">
                  <c:v>Hyundai</c:v>
                </c:pt>
                <c:pt idx="2">
                  <c:v>Tata</c:v>
                </c:pt>
                <c:pt idx="3">
                  <c:v>Honda</c:v>
                </c:pt>
                <c:pt idx="4">
                  <c:v>Mahindra</c:v>
                </c:pt>
                <c:pt idx="5">
                  <c:v>Renault</c:v>
                </c:pt>
                <c:pt idx="6">
                  <c:v>KIA</c:v>
                </c:pt>
                <c:pt idx="7">
                  <c:v>Ford</c:v>
                </c:pt>
                <c:pt idx="8">
                  <c:v>Other</c:v>
                </c:pt>
              </c:strCache>
            </c:strRef>
          </c:cat>
          <c:val>
            <c:numRef>
              <c:f>MARKET_SHARE!$I$5:$I$19</c:f>
              <c:numCache>
                <c:formatCode>0%</c:formatCode>
                <c:ptCount val="15"/>
                <c:pt idx="0">
                  <c:v>0.26200507654186078</c:v>
                </c:pt>
                <c:pt idx="1">
                  <c:v>0.22872029734642177</c:v>
                </c:pt>
                <c:pt idx="2">
                  <c:v>0.10252019201419833</c:v>
                </c:pt>
                <c:pt idx="3">
                  <c:v>9.6278115033722703E-2</c:v>
                </c:pt>
                <c:pt idx="4">
                  <c:v>6.4273256499221429E-2</c:v>
                </c:pt>
                <c:pt idx="5">
                  <c:v>5.9504342257103854E-2</c:v>
                </c:pt>
                <c:pt idx="6">
                  <c:v>5.8276493106858979E-2</c:v>
                </c:pt>
                <c:pt idx="7">
                  <c:v>2.468980000643559E-2</c:v>
                </c:pt>
                <c:pt idx="8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CDD5-4D20-9446-0AC3C787D3D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[PROJECT_CARS24_EXCEL.xlsx]AVG_PRICE BY BRAND!PivotTable5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AVG</a:t>
            </a:r>
            <a:r>
              <a:rPr lang="en-US" baseline="0"/>
              <a:t> </a:t>
            </a:r>
            <a:r>
              <a:rPr lang="en-US"/>
              <a:t>PRICE BY BRAND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/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/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'AVG_PRICE BY BRAND'!$B$3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'AVG_PRICE BY BRAND'!$A$4:$A$19</c:f>
              <c:strCache>
                <c:ptCount val="15"/>
                <c:pt idx="0">
                  <c:v>MG</c:v>
                </c:pt>
                <c:pt idx="1">
                  <c:v>Jeep</c:v>
                </c:pt>
                <c:pt idx="2">
                  <c:v>KIA</c:v>
                </c:pt>
                <c:pt idx="3">
                  <c:v>Mahindra</c:v>
                </c:pt>
                <c:pt idx="4">
                  <c:v>Skoda</c:v>
                </c:pt>
                <c:pt idx="5">
                  <c:v>Tata</c:v>
                </c:pt>
                <c:pt idx="6">
                  <c:v>Toyota</c:v>
                </c:pt>
                <c:pt idx="7">
                  <c:v>Volkswagen</c:v>
                </c:pt>
                <c:pt idx="8">
                  <c:v>Ford</c:v>
                </c:pt>
                <c:pt idx="9">
                  <c:v>Hyundai</c:v>
                </c:pt>
                <c:pt idx="10">
                  <c:v>Honda</c:v>
                </c:pt>
                <c:pt idx="11">
                  <c:v>Renault</c:v>
                </c:pt>
                <c:pt idx="12">
                  <c:v>Nissan</c:v>
                </c:pt>
                <c:pt idx="13">
                  <c:v>Maruti</c:v>
                </c:pt>
                <c:pt idx="14">
                  <c:v>Datsun</c:v>
                </c:pt>
              </c:strCache>
            </c:strRef>
          </c:cat>
          <c:val>
            <c:numRef>
              <c:f>'AVG_PRICE BY BRAND'!$B$4:$B$19</c:f>
              <c:numCache>
                <c:formatCode>General</c:formatCode>
                <c:ptCount val="15"/>
                <c:pt idx="0">
                  <c:v>1421782.5652173914</c:v>
                </c:pt>
                <c:pt idx="1">
                  <c:v>1204733.2666666666</c:v>
                </c:pt>
                <c:pt idx="2">
                  <c:v>1148217.8974358975</c:v>
                </c:pt>
                <c:pt idx="3">
                  <c:v>1018319.5360824743</c:v>
                </c:pt>
                <c:pt idx="4">
                  <c:v>838124.9375</c:v>
                </c:pt>
                <c:pt idx="5">
                  <c:v>803857.08673469385</c:v>
                </c:pt>
                <c:pt idx="6">
                  <c:v>743652.08695652173</c:v>
                </c:pt>
                <c:pt idx="7">
                  <c:v>657960.74509803916</c:v>
                </c:pt>
                <c:pt idx="8">
                  <c:v>643118.59322033904</c:v>
                </c:pt>
                <c:pt idx="9">
                  <c:v>631066.34111310588</c:v>
                </c:pt>
                <c:pt idx="10">
                  <c:v>606405.67622950824</c:v>
                </c:pt>
                <c:pt idx="11">
                  <c:v>586205.06410256412</c:v>
                </c:pt>
                <c:pt idx="12">
                  <c:v>580999.96774193551</c:v>
                </c:pt>
                <c:pt idx="13">
                  <c:v>537592.73831775703</c:v>
                </c:pt>
                <c:pt idx="14">
                  <c:v>337928.46428571426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AD-4735-8AD1-A93C51F916C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4620031"/>
        <c:axId val="416983343"/>
        <c:axId val="0"/>
      </c:bar3DChart>
      <c:catAx>
        <c:axId val="1446200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983343"/>
        <c:crosses val="autoZero"/>
        <c:auto val="1"/>
        <c:lblAlgn val="ctr"/>
        <c:lblOffset val="100"/>
        <c:noMultiLvlLbl val="0"/>
      </c:catAx>
      <c:valAx>
        <c:axId val="416983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620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[PROJECT_CARS24_EXCEL.xlsx]CAR_PRICE BY YEAR!PivotTable2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CAR_PRICE</a:t>
            </a:r>
            <a:r>
              <a:rPr lang="en-US" baseline="0"/>
              <a:t>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/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/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'CAR_PRICE BY YEAR'!$B$3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/>
            </a:scene3d>
            <a:sp3d/>
          </c:spPr>
          <c:invertIfNegative val="0"/>
          <c:cat>
            <c:strRef>
              <c:f>'CAR_PRICE BY YEAR'!$A$4:$A$19</c:f>
              <c:strCache>
                <c:ptCount val="1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  <c:pt idx="14">
                  <c:v>2024</c:v>
                </c:pt>
              </c:strCache>
            </c:strRef>
          </c:cat>
          <c:val>
            <c:numRef>
              <c:f>'CAR_PRICE BY YEAR'!$B$4:$B$19</c:f>
              <c:numCache>
                <c:formatCode>General</c:formatCode>
                <c:ptCount val="15"/>
                <c:pt idx="0">
                  <c:v>239444.33333333334</c:v>
                </c:pt>
                <c:pt idx="1">
                  <c:v>247363.57142857142</c:v>
                </c:pt>
                <c:pt idx="2">
                  <c:v>381424.57534246577</c:v>
                </c:pt>
                <c:pt idx="3">
                  <c:v>436999.9259259259</c:v>
                </c:pt>
                <c:pt idx="4">
                  <c:v>470507.59230769234</c:v>
                </c:pt>
                <c:pt idx="5">
                  <c:v>488102.3313253012</c:v>
                </c:pt>
                <c:pt idx="6">
                  <c:v>578168.90410958906</c:v>
                </c:pt>
                <c:pt idx="7">
                  <c:v>602161.911971831</c:v>
                </c:pt>
                <c:pt idx="8">
                  <c:v>614482.25663716812</c:v>
                </c:pt>
                <c:pt idx="9">
                  <c:v>754751.42121212126</c:v>
                </c:pt>
                <c:pt idx="10">
                  <c:v>734463.48068669531</c:v>
                </c:pt>
                <c:pt idx="11">
                  <c:v>830339.39449541282</c:v>
                </c:pt>
                <c:pt idx="12">
                  <c:v>939526.96846846852</c:v>
                </c:pt>
                <c:pt idx="13">
                  <c:v>816866.64</c:v>
                </c:pt>
                <c:pt idx="14">
                  <c:v>879000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00-46D3-B700-3FFCB91F7E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4589231"/>
        <c:axId val="133660095"/>
        <c:axId val="0"/>
      </c:bar3DChart>
      <c:catAx>
        <c:axId val="14458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660095"/>
        <c:crosses val="autoZero"/>
        <c:auto val="1"/>
        <c:lblAlgn val="ctr"/>
        <c:lblOffset val="100"/>
        <c:noMultiLvlLbl val="0"/>
      </c:catAx>
      <c:valAx>
        <c:axId val="133660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589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[PROJECT_CARS24_EXCEL.xlsx]DRIVERN BY BRAND!PivotTable7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AVG DRIVE(KM)</a:t>
            </a:r>
            <a:r>
              <a:rPr lang="en-US" baseline="0"/>
              <a:t> BY BRAND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/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/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'DRIVERN BY BRAND'!$B$3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/>
            </a:scene3d>
            <a:sp3d/>
          </c:spPr>
          <c:invertIfNegative val="0"/>
          <c:cat>
            <c:strRef>
              <c:f>'DRIVERN BY BRAND'!$A$4:$A$19</c:f>
              <c:strCache>
                <c:ptCount val="15"/>
                <c:pt idx="0">
                  <c:v>Toyota</c:v>
                </c:pt>
                <c:pt idx="1">
                  <c:v>Volkswagen</c:v>
                </c:pt>
                <c:pt idx="2">
                  <c:v>Jeep</c:v>
                </c:pt>
                <c:pt idx="3">
                  <c:v>Ford</c:v>
                </c:pt>
                <c:pt idx="4">
                  <c:v>Honda</c:v>
                </c:pt>
                <c:pt idx="5">
                  <c:v>Skoda</c:v>
                </c:pt>
                <c:pt idx="6">
                  <c:v>Hyundai</c:v>
                </c:pt>
                <c:pt idx="7">
                  <c:v>Maruti</c:v>
                </c:pt>
                <c:pt idx="8">
                  <c:v>Mahindra</c:v>
                </c:pt>
                <c:pt idx="9">
                  <c:v>Datsun</c:v>
                </c:pt>
                <c:pt idx="10">
                  <c:v>Renault</c:v>
                </c:pt>
                <c:pt idx="11">
                  <c:v>Nissan</c:v>
                </c:pt>
                <c:pt idx="12">
                  <c:v>Tata</c:v>
                </c:pt>
                <c:pt idx="13">
                  <c:v>MG</c:v>
                </c:pt>
                <c:pt idx="14">
                  <c:v>KIA</c:v>
                </c:pt>
              </c:strCache>
            </c:strRef>
          </c:cat>
          <c:val>
            <c:numRef>
              <c:f>'DRIVERN BY BRAND'!$B$4:$B$19</c:f>
              <c:numCache>
                <c:formatCode>General</c:formatCode>
                <c:ptCount val="15"/>
                <c:pt idx="0">
                  <c:v>66834.630434782608</c:v>
                </c:pt>
                <c:pt idx="1">
                  <c:v>63990.431372549021</c:v>
                </c:pt>
                <c:pt idx="2">
                  <c:v>63602.066666666666</c:v>
                </c:pt>
                <c:pt idx="3">
                  <c:v>60877.728813559319</c:v>
                </c:pt>
                <c:pt idx="4">
                  <c:v>56300.840163934423</c:v>
                </c:pt>
                <c:pt idx="5">
                  <c:v>55521.625</c:v>
                </c:pt>
                <c:pt idx="6">
                  <c:v>54470.035906642726</c:v>
                </c:pt>
                <c:pt idx="7">
                  <c:v>49336.301735647532</c:v>
                </c:pt>
                <c:pt idx="8">
                  <c:v>42312.0206185567</c:v>
                </c:pt>
                <c:pt idx="9">
                  <c:v>41068.321428571428</c:v>
                </c:pt>
                <c:pt idx="10">
                  <c:v>38953.096153846156</c:v>
                </c:pt>
                <c:pt idx="11">
                  <c:v>37665.06451612903</c:v>
                </c:pt>
                <c:pt idx="12">
                  <c:v>36073.887755102041</c:v>
                </c:pt>
                <c:pt idx="13">
                  <c:v>32062.91304347826</c:v>
                </c:pt>
                <c:pt idx="14">
                  <c:v>30773.26923076923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96-43EA-98B4-562AE7A646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1045775"/>
        <c:axId val="133625567"/>
        <c:axId val="0"/>
      </c:bar3DChart>
      <c:catAx>
        <c:axId val="13104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625567"/>
        <c:crosses val="autoZero"/>
        <c:auto val="1"/>
        <c:lblAlgn val="ctr"/>
        <c:lblOffset val="100"/>
        <c:noMultiLvlLbl val="0"/>
      </c:catAx>
      <c:valAx>
        <c:axId val="133625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4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4"/>
          <p:cNvSpPr txBox="1"/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orbel"/>
              <a:buNone/>
              <a:defRPr b="1" sz="72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subTitle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6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6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2000"/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3" name="Google Shape;23;p24"/>
          <p:cNvCxnSpPr/>
          <p:nvPr/>
        </p:nvCxnSpPr>
        <p:spPr>
          <a:xfrm>
            <a:off x="1978660" y="3733800"/>
            <a:ext cx="8229601" cy="0"/>
          </a:xfrm>
          <a:prstGeom prst="straightConnector1">
            <a:avLst/>
          </a:prstGeom>
          <a:noFill/>
          <a:ln cap="flat" cmpd="sng" w="10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" type="body"/>
          </p:nvPr>
        </p:nvSpPr>
        <p:spPr>
          <a:xfrm rot="5400000">
            <a:off x="4060136" y="-859736"/>
            <a:ext cx="4038600" cy="9872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/>
          <p:nvPr>
            <p:ph type="title"/>
          </p:nvPr>
        </p:nvSpPr>
        <p:spPr>
          <a:xfrm rot="5400000">
            <a:off x="7181850" y="2305050"/>
            <a:ext cx="5410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" type="body"/>
          </p:nvPr>
        </p:nvSpPr>
        <p:spPr>
          <a:xfrm rot="5400000">
            <a:off x="2152650" y="-247650"/>
            <a:ext cx="54102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/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Corbel"/>
              <a:buNone/>
              <a:defRPr b="0" sz="7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" type="body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40" name="Google Shape;40;p27"/>
          <p:cNvCxnSpPr/>
          <p:nvPr/>
        </p:nvCxnSpPr>
        <p:spPr>
          <a:xfrm>
            <a:off x="1981200" y="4020408"/>
            <a:ext cx="8229601" cy="0"/>
          </a:xfrm>
          <a:prstGeom prst="straightConnector1">
            <a:avLst/>
          </a:prstGeom>
          <a:noFill/>
          <a:ln cap="flat" cmpd="sng" w="10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" type="body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2" type="body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45" name="Google Shape;45;p28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" type="body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1" name="Google Shape;51;p29"/>
          <p:cNvSpPr txBox="1"/>
          <p:nvPr>
            <p:ph idx="2" type="body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52" name="Google Shape;52;p29"/>
          <p:cNvSpPr txBox="1"/>
          <p:nvPr>
            <p:ph idx="3" type="body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3" name="Google Shape;53;p29"/>
          <p:cNvSpPr txBox="1"/>
          <p:nvPr>
            <p:ph idx="4" type="body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54" name="Google Shape;54;p29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/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orbel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60"/>
              <a:buChar char="•"/>
              <a:defRPr sz="3200"/>
            </a:lvl1pPr>
            <a:lvl2pPr indent="-3708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240"/>
              <a:buChar char="•"/>
              <a:defRPr sz="2800"/>
            </a:lvl2pPr>
            <a:lvl3pPr indent="-35051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20"/>
              <a:buChar char="•"/>
              <a:defRPr sz="24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5" name="Google Shape;65;p31"/>
          <p:cNvSpPr txBox="1"/>
          <p:nvPr>
            <p:ph idx="2" type="body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6" name="Google Shape;66;p31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1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/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orbel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/>
          <p:nvPr>
            <p:ph idx="2" type="pic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2"/>
          <p:cNvSpPr txBox="1"/>
          <p:nvPr>
            <p:ph idx="1" type="body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3" name="Google Shape;73;p32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3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  <a:defRPr b="0" i="0" sz="4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3"/>
          <p:cNvSpPr txBox="1"/>
          <p:nvPr>
            <p:ph idx="1" type="body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0039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988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9879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9879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9879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987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987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23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2.xml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3.xml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4.xml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ive.google.com/drive/folders/19WIXcKNaZ60zP0q8OUL40YqXe-ygK3T-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50426" y="943554"/>
            <a:ext cx="12086067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lgerian"/>
              <a:buNone/>
            </a:pPr>
            <a:r>
              <a:rPr lang="en-IN" sz="8800" u="sng">
                <a:latin typeface="Algerian"/>
                <a:ea typeface="Algerian"/>
                <a:cs typeface="Algerian"/>
                <a:sym typeface="Algerian"/>
              </a:rPr>
              <a:t>USED CAR ANALYSIS</a:t>
            </a:r>
            <a:endParaRPr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IN"/>
              <a:t>                                                                                                       SARTHAK AGRAWAL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/>
          <p:nvPr/>
        </p:nvSpPr>
        <p:spPr>
          <a:xfrm>
            <a:off x="1550894" y="2551837"/>
            <a:ext cx="909021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SQL DATA  EXTRACTION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          AND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1139017" y="357700"/>
            <a:ext cx="96400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SQL DATA  EXTRACTION AND ANALYSIS</a:t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1139017" y="1415987"/>
            <a:ext cx="4464423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INSIGHT (1)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least expensive and most expensive cars for each brand along with their specifications.</a:t>
            </a:r>
            <a:endParaRPr sz="2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017" y="3520715"/>
            <a:ext cx="5896798" cy="253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976" y="1256521"/>
            <a:ext cx="3663094" cy="201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/>
          <p:nvPr/>
        </p:nvSpPr>
        <p:spPr>
          <a:xfrm>
            <a:off x="1004048" y="1362743"/>
            <a:ext cx="6096000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INSIGHTS(2):-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comparison of the average prices of cars from each brand this year to those from last year.</a:t>
            </a:r>
            <a:endParaRPr sz="2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8" name="Google Shape;1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048" y="3429000"/>
            <a:ext cx="8324399" cy="268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976" y="1256521"/>
            <a:ext cx="3663094" cy="201170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2"/>
          <p:cNvSpPr/>
          <p:nvPr/>
        </p:nvSpPr>
        <p:spPr>
          <a:xfrm>
            <a:off x="1139017" y="357700"/>
            <a:ext cx="96400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SQL DATA  EXTRACTION AND 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/>
          <p:nvPr/>
        </p:nvSpPr>
        <p:spPr>
          <a:xfrm>
            <a:off x="2187782" y="2551837"/>
            <a:ext cx="781643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EXCEL  DASHBOARD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      DEVELOPMENT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/>
          <p:nvPr/>
        </p:nvSpPr>
        <p:spPr>
          <a:xfrm>
            <a:off x="1267227" y="299882"/>
            <a:ext cx="99623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 u="sng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EXCEL  DASHBOARD  DEVELOPMENT</a:t>
            </a:r>
            <a:endParaRPr/>
          </a:p>
        </p:txBody>
      </p: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51" y="188259"/>
            <a:ext cx="11744831" cy="643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/>
          <p:nvPr/>
        </p:nvSpPr>
        <p:spPr>
          <a:xfrm>
            <a:off x="1508654" y="2551837"/>
            <a:ext cx="917469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           KEY  INSIGHTS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AND  RECOMMENDATION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Google Shape;181;p16"/>
          <p:cNvGraphicFramePr/>
          <p:nvPr/>
        </p:nvGraphicFramePr>
        <p:xfrm>
          <a:off x="5020235" y="253141"/>
          <a:ext cx="6947648" cy="6414471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82" name="Google Shape;182;p16"/>
          <p:cNvSpPr/>
          <p:nvPr/>
        </p:nvSpPr>
        <p:spPr>
          <a:xfrm>
            <a:off x="1016598" y="599458"/>
            <a:ext cx="29999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INSIGHTS</a:t>
            </a:r>
            <a:r>
              <a:rPr lang="en-IN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(1)</a:t>
            </a:r>
            <a:endParaRPr b="0" sz="4000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478318" y="2043952"/>
            <a:ext cx="38426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DOMINATING PLAYERS :-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Maruti (26%)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Hyundai (23%)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Tata (10%)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Honda (10%)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These Company having 69% market share of Indian car.</a:t>
            </a:r>
            <a:endParaRPr/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457" y="509945"/>
            <a:ext cx="860612" cy="76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Google Shape;189;p17"/>
          <p:cNvGraphicFramePr/>
          <p:nvPr/>
        </p:nvGraphicFramePr>
        <p:xfrm>
          <a:off x="4975413" y="233082"/>
          <a:ext cx="6992470" cy="6382871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90" name="Google Shape;190;p17"/>
          <p:cNvSpPr txBox="1"/>
          <p:nvPr/>
        </p:nvSpPr>
        <p:spPr>
          <a:xfrm>
            <a:off x="301321" y="1976717"/>
            <a:ext cx="4509247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Brands Average Price of the Cars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Top 5 low price car brand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Datsun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Maruti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Nissan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Renault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Honda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Top 3 high price car brand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Jeep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KIA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Low price cars have high demand in India that why they are dominating.</a:t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1001369" y="599458"/>
            <a:ext cx="30304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INSIGHTS</a:t>
            </a:r>
            <a:r>
              <a:rPr lang="en-IN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(2)</a:t>
            </a:r>
            <a:endParaRPr b="0" sz="4000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457" y="509945"/>
            <a:ext cx="860612" cy="76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18"/>
          <p:cNvGraphicFramePr/>
          <p:nvPr/>
        </p:nvGraphicFramePr>
        <p:xfrm>
          <a:off x="4867834" y="242047"/>
          <a:ext cx="7091083" cy="6373906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98" name="Google Shape;198;p18"/>
          <p:cNvSpPr txBox="1"/>
          <p:nvPr/>
        </p:nvSpPr>
        <p:spPr>
          <a:xfrm>
            <a:off x="478318" y="2043952"/>
            <a:ext cx="38426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we observe the bar chart carefully then we can see the pattern between the car price and time.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 car price is inverse proportional to the time. It means if the car is too old then its price have to very low and vice versa.</a:t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1015796" y="599458"/>
            <a:ext cx="300159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INSIGHTS</a:t>
            </a:r>
            <a:r>
              <a:rPr lang="en-IN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(3)</a:t>
            </a:r>
            <a:endParaRPr b="0" sz="4000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457" y="509945"/>
            <a:ext cx="860612" cy="76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p19"/>
          <p:cNvGraphicFramePr/>
          <p:nvPr/>
        </p:nvGraphicFramePr>
        <p:xfrm>
          <a:off x="4919829" y="242048"/>
          <a:ext cx="7039089" cy="638287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06" name="Google Shape;206;p19"/>
          <p:cNvSpPr/>
          <p:nvPr/>
        </p:nvSpPr>
        <p:spPr>
          <a:xfrm>
            <a:off x="999766" y="599458"/>
            <a:ext cx="30336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INSIGHTS</a:t>
            </a:r>
            <a:r>
              <a:rPr lang="en-IN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(4)</a:t>
            </a:r>
            <a:endParaRPr b="0" sz="4000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7" name="Google Shape;2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457" y="509945"/>
            <a:ext cx="860612" cy="76867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/>
        </p:nvSpPr>
        <p:spPr>
          <a:xfrm>
            <a:off x="720763" y="1801906"/>
            <a:ext cx="3101788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According  to the chart following cars are driven so much :-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Toyota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Volkswagen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Jeep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AutoNum type="arabicPeriod"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Honda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Mostly Brand are medium  expensive. So expensive car have high change not to sell.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466164" y="322974"/>
            <a:ext cx="11071500" cy="6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 ARE GOING TO DISCUSS FOLLOWING POINTS </a:t>
            </a:r>
            <a:r>
              <a:rPr b="1" i="0" lang="en-IN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b="1" lang="en-IN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INTRODUCTON  OF  THE PROJECT </a:t>
            </a:r>
            <a:endParaRPr/>
          </a:p>
          <a:p>
            <a:pPr indent="-57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b="1" lang="en-IN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SCRAPING PROCESS</a:t>
            </a:r>
            <a:endParaRPr/>
          </a:p>
          <a:p>
            <a:pPr indent="-57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b="1" lang="en-IN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SQL DATA EXTRACTION AND ANALYSIS</a:t>
            </a:r>
            <a:endParaRPr/>
          </a:p>
          <a:p>
            <a:pPr indent="-57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b="1" lang="en-IN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EXCEL DASHBOARD DEVELOPMENT</a:t>
            </a:r>
            <a:endParaRPr/>
          </a:p>
          <a:p>
            <a:pPr indent="-57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⮚"/>
            </a:pPr>
            <a:r>
              <a:rPr b="1" lang="en-IN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KEY INSIGHTS AND RECOMMENDATION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3509813" y="366376"/>
            <a:ext cx="51723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u="sng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INSIGH CONCLUTION</a:t>
            </a:r>
            <a:endParaRPr/>
          </a:p>
        </p:txBody>
      </p:sp>
      <p:pic>
        <p:nvPicPr>
          <p:cNvPr id="214" name="Google Shape;21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9201" y="305202"/>
            <a:ext cx="860612" cy="76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2189" y="305202"/>
            <a:ext cx="860612" cy="7686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 txBox="1"/>
          <p:nvPr/>
        </p:nvSpPr>
        <p:spPr>
          <a:xfrm>
            <a:off x="914401" y="1382286"/>
            <a:ext cx="9529481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(1) People are interested to sell their own car on average after 6.2 year.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(2) Maruti, Hyundai, Tata, Honda  are the dominating brand in India and having large market share.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(3) Maruti, Honda have low average car price. This indicates that a brand which has low average car price is dominate in Indian market.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(4) Car rates is inverse proportion to time duration (How old it is).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(5) 78% Cars are petrol.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(6) Average Car Price is 6.5 L means car which is having the prise near 6.5L is demanding in the market.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/>
          <p:nvPr/>
        </p:nvSpPr>
        <p:spPr>
          <a:xfrm>
            <a:off x="4830942" y="349641"/>
            <a:ext cx="253011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5400" u="sng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LINKS </a:t>
            </a:r>
            <a:endParaRPr/>
          </a:p>
        </p:txBody>
      </p:sp>
      <p:grpSp>
        <p:nvGrpSpPr>
          <p:cNvPr id="222" name="Google Shape;222;p21"/>
          <p:cNvGrpSpPr/>
          <p:nvPr/>
        </p:nvGrpSpPr>
        <p:grpSpPr>
          <a:xfrm>
            <a:off x="1577788" y="2611434"/>
            <a:ext cx="9036424" cy="817566"/>
            <a:chOff x="1577788" y="2429436"/>
            <a:chExt cx="9036424" cy="817566"/>
          </a:xfrm>
        </p:grpSpPr>
        <p:sp>
          <p:nvSpPr>
            <p:cNvPr id="223" name="Google Shape;223;p21"/>
            <p:cNvSpPr txBox="1"/>
            <p:nvPr/>
          </p:nvSpPr>
          <p:spPr>
            <a:xfrm>
              <a:off x="1577788" y="2429436"/>
              <a:ext cx="90364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This is google drive link where you can see my python coding file and SQL query, Excel File.</a:t>
              </a:r>
              <a:endParaRPr/>
            </a:p>
          </p:txBody>
        </p:sp>
        <p:sp>
          <p:nvSpPr>
            <p:cNvPr id="224" name="Google Shape;224;p21"/>
            <p:cNvSpPr txBox="1"/>
            <p:nvPr/>
          </p:nvSpPr>
          <p:spPr>
            <a:xfrm>
              <a:off x="5150222" y="2877670"/>
              <a:ext cx="21470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800" u="sng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CTRL+CLICK HERE </a:t>
              </a:r>
              <a:endParaRPr b="1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/>
          <p:nvPr/>
        </p:nvSpPr>
        <p:spPr>
          <a:xfrm>
            <a:off x="2332951" y="2052935"/>
            <a:ext cx="7526098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5400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THANK YOU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ANALYSIS  BY</a:t>
            </a:r>
            <a:endParaRPr b="0" sz="5400" cap="none"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SARTHAK AGRAWAL</a:t>
            </a:r>
            <a:endParaRPr/>
          </a:p>
        </p:txBody>
      </p:sp>
      <p:pic>
        <p:nvPicPr>
          <p:cNvPr id="230" name="Google Shape;2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344" y="826994"/>
            <a:ext cx="39243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2865716" y="2090172"/>
            <a:ext cx="1288228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INTRODUCTON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    THE PROJECT </a:t>
            </a:r>
            <a:br>
              <a:rPr lang="en-IN" sz="48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</a:br>
            <a:endParaRPr sz="4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820270" y="1093694"/>
            <a:ext cx="12008223" cy="295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Limelight"/>
              <a:buNone/>
            </a:pPr>
            <a:r>
              <a:rPr lang="en-IN" sz="5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INTRODUCTON OF THE PROJECT </a:t>
            </a:r>
            <a:br>
              <a:rPr lang="en-IN" sz="5000">
                <a:latin typeface="Limelight"/>
                <a:ea typeface="Limelight"/>
                <a:cs typeface="Limelight"/>
                <a:sym typeface="Limelight"/>
              </a:rPr>
            </a:br>
            <a:endParaRPr sz="5000"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891989" y="1658471"/>
            <a:ext cx="9872871" cy="470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IN" sz="2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 this project we analysis the used car data and try to find out the useful insights which is  useful for company’s  business and decision making. By this way a company or a buyer can take a smart decision. In this project I used my several analytical  skills which are following :-</a:t>
            </a:r>
            <a:endParaRPr/>
          </a:p>
          <a:p>
            <a:pPr indent="0" lvl="0" marL="4572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80"/>
              <a:buNone/>
            </a:pPr>
            <a:r>
              <a:rPr lang="en-IN" sz="2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1) Ethical Web Scraping </a:t>
            </a:r>
            <a:endParaRPr/>
          </a:p>
          <a:p>
            <a:pPr indent="0" lvl="0" marL="4572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80"/>
              <a:buNone/>
            </a:pPr>
            <a:r>
              <a:rPr lang="en-IN" sz="2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2) Data Cleaning</a:t>
            </a:r>
            <a:endParaRPr/>
          </a:p>
          <a:p>
            <a:pPr indent="0" lvl="0" marL="4572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80"/>
              <a:buNone/>
            </a:pPr>
            <a:r>
              <a:rPr lang="en-IN" sz="2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3) SQL </a:t>
            </a:r>
            <a:endParaRPr/>
          </a:p>
          <a:p>
            <a:pPr indent="0" lvl="0" marL="4572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80"/>
              <a:buNone/>
            </a:pPr>
            <a:r>
              <a:rPr lang="en-IN" sz="2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4) Excel Dashboard </a:t>
            </a:r>
            <a:endParaRPr/>
          </a:p>
          <a:p>
            <a:pPr indent="0" lvl="0" marL="4572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80"/>
              <a:buNone/>
            </a:pPr>
            <a:r>
              <a:rPr lang="en-IN" sz="2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5) Final insights from the data and Dashboard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1407857" y="2876781"/>
            <a:ext cx="972253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WEB  SCRAPING  PROCESS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602245" y="376534"/>
            <a:ext cx="972253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WEB  SCRAPING  PROCESS</a:t>
            </a:r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781539" y="1582340"/>
            <a:ext cx="7324166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For the Web scraping I used the selenium library and we should be careful while scraping the data from the web site. Because cars24 web site is infinity scrolling website that why I used selenium library.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 paste my selenium code in the next page. We can get the idea how can I scrap the data from the web site by selenium. </a:t>
            </a:r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5705" y="2052916"/>
            <a:ext cx="3631723" cy="2752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214" y="232446"/>
            <a:ext cx="11660739" cy="632971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/>
          <p:nvPr/>
        </p:nvSpPr>
        <p:spPr>
          <a:xfrm>
            <a:off x="3677139" y="2967335"/>
            <a:ext cx="554228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imelight"/>
              <a:buNone/>
            </a:pPr>
            <a:r>
              <a:rPr lang="en-IN" sz="5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Data Cleaning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>
            <a:off x="709619" y="390756"/>
            <a:ext cx="45571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melight"/>
              <a:buNone/>
            </a:pPr>
            <a:r>
              <a:rPr lang="en-IN" sz="4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Data Cleaning</a:t>
            </a:r>
            <a:endParaRPr/>
          </a:p>
        </p:txBody>
      </p:sp>
      <p:sp>
        <p:nvSpPr>
          <p:cNvPr id="137" name="Google Shape;137;p9"/>
          <p:cNvSpPr txBox="1"/>
          <p:nvPr/>
        </p:nvSpPr>
        <p:spPr>
          <a:xfrm>
            <a:off x="467573" y="1586593"/>
            <a:ext cx="5458098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 checked duplicates and null values. If duplicates are present then I cleaned it in python with help of pandas library. I have past the screen sort of my code.</a:t>
            </a:r>
            <a:endParaRPr/>
          </a:p>
        </p:txBody>
      </p:sp>
      <p:pic>
        <p:nvPicPr>
          <p:cNvPr id="138" name="Google Shape;1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4612" y="224119"/>
            <a:ext cx="5734523" cy="631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5354" y="3717016"/>
            <a:ext cx="2891118" cy="2891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2024-07-29T16:56:15Z</dcterms:created>
  <dc:creator>Lenovo</dc:creator>
</cp:coreProperties>
</file>